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9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7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169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750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69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0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51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1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BA001B-A557-42B9-931D-9EFEFA4B9C3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45473-DFC8-4133-A76B-B7BF1BED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5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.gov.tr/" TargetMode="External"/><Relationship Id="rId2" Type="http://schemas.openxmlformats.org/officeDocument/2006/relationships/hyperlink" Target="http://www.mersin.edu.tr/idari/mersin-universitesi-dis-iliskiler-ve-projeler-koordinatorlug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1" y="340823"/>
            <a:ext cx="10022581" cy="2685010"/>
          </a:xfrm>
        </p:spPr>
        <p:txBody>
          <a:bodyPr>
            <a:norm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Gençl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Programı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 ÜRÜNLERİ FAKÜLTESİ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lend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rme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SUNUMU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1" y="3616036"/>
            <a:ext cx="9025053" cy="2175164"/>
          </a:xfrm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Hazırlayan: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Prof. Dr. Kenan ENGİN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Mersin Üniversitesi Su Ürünleri Fakültesi ERASMUS +, FARABİ ve MEVLANA Öğrenim Hareketliliği ve Staj Koordinatörü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bject 15"/>
          <p:cNvSpPr/>
          <p:nvPr/>
        </p:nvSpPr>
        <p:spPr>
          <a:xfrm>
            <a:off x="794974" y="340823"/>
            <a:ext cx="1394103" cy="768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0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849" y="166255"/>
            <a:ext cx="57159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8983" y="307975"/>
            <a:ext cx="5423373" cy="63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543" y="357187"/>
            <a:ext cx="5198246" cy="62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127" y="341313"/>
            <a:ext cx="5968538" cy="62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8409" y="407323"/>
            <a:ext cx="8534400" cy="105664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-VİZE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8409" y="1547090"/>
            <a:ext cx="10097395" cy="500333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Yeşil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Pasaport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dahil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faaliyetine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vizeyi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alması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zorunludur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aylık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tamamlamak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öğrencinin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sorumluluğundadır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belgelerinizi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birimlerinden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kendiniz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girişimlerde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bulunarak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almalısınız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Ofisinden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ERASMUS ÖĞRENCİSİ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olduğunuzu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RESMI YAZI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hazırlanır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gideceği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geldiğinde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işlemlerine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başlaması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lerin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seyahat ve sağlık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sigortasını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yaptırması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sözleşmesi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imzalaması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gereklidir.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Çevrimiçi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sınavının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e-mail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adreslerine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tanımlanması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3345" y="405783"/>
            <a:ext cx="9407439" cy="857752"/>
          </a:xfrm>
        </p:spPr>
        <p:txBody>
          <a:bodyPr/>
          <a:lstStyle/>
          <a:p>
            <a:r>
              <a:rPr lang="tr-TR" b="1" spc="-5" dirty="0">
                <a:solidFill>
                  <a:srgbClr val="FF0000"/>
                </a:solidFill>
              </a:rPr>
              <a:t>Öğrenim</a:t>
            </a:r>
            <a:r>
              <a:rPr lang="tr-TR" b="1" spc="15" dirty="0">
                <a:solidFill>
                  <a:srgbClr val="FF0000"/>
                </a:solidFill>
              </a:rPr>
              <a:t> </a:t>
            </a:r>
            <a:r>
              <a:rPr lang="tr-TR" b="1" spc="-5" dirty="0">
                <a:solidFill>
                  <a:srgbClr val="FF0000"/>
                </a:solidFill>
              </a:rPr>
              <a:t>Hareketliliği-</a:t>
            </a:r>
            <a:r>
              <a:rPr lang="tr-TR" b="1" spc="-5" dirty="0" err="1">
                <a:solidFill>
                  <a:srgbClr val="FF0000"/>
                </a:solidFill>
              </a:rPr>
              <a:t>Hibelendirme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3345" y="1720735"/>
            <a:ext cx="9548757" cy="48380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ödemenin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(%80)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yapılabilmesi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 belirtilen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işlemlerin yapılması gerekmektedir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BELGESİ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AGREEMENT (İMZALI)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VİZE ALINMASI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HİBE SÖZLEŞMESİ (ISLAK İMZALI)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 SINAVININ TAMAMLANMASI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(%20)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bittikten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edildikten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yapılır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8531" y="364220"/>
            <a:ext cx="8950239" cy="1290014"/>
          </a:xfrm>
        </p:spPr>
        <p:txBody>
          <a:bodyPr/>
          <a:lstStyle/>
          <a:p>
            <a:pPr marL="12700" lvl="0" defTabSz="914400">
              <a:spcBef>
                <a:spcPts val="100"/>
              </a:spcBef>
            </a:pPr>
            <a:r>
              <a:rPr lang="tr-TR" b="1" kern="0" cap="none" spc="-5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Öğrenim</a:t>
            </a:r>
            <a:r>
              <a:rPr lang="tr-TR" b="1" kern="0" cap="none" spc="25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 </a:t>
            </a:r>
            <a:r>
              <a:rPr lang="tr-TR" b="1" kern="0" cap="none" spc="-5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Hareketliliği-</a:t>
            </a:r>
            <a:r>
              <a:rPr lang="tr-TR" b="1" kern="0" cap="none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/>
            </a:r>
            <a:br>
              <a:rPr lang="tr-TR" b="1" kern="0" cap="none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</a:br>
            <a:r>
              <a:rPr lang="tr-TR" b="1" kern="0" cap="none" spc="-5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ASİL ÖĞRENCİ- </a:t>
            </a:r>
            <a:r>
              <a:rPr lang="tr-TR" b="1" kern="0" cap="none" spc="-85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ADAY</a:t>
            </a:r>
            <a:r>
              <a:rPr lang="tr-TR" b="1" kern="0" cap="none" spc="-440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 </a:t>
            </a:r>
            <a:r>
              <a:rPr lang="tr-TR" b="1" kern="0" cap="none" spc="-5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ÖĞRENCİ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8530" y="1837113"/>
            <a:ext cx="8950239" cy="41680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yurtdışına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çıkıncaya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ADAY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ÖĞRENCİDİR!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sözleşmesini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imzalayan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sınavını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tamamlayan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ASİL ÖĞRENCİDİR!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66845" y="405784"/>
            <a:ext cx="8534400" cy="98244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Öğrenci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Hareketl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ğ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Engell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en-US" b="1" dirty="0" err="1">
                <a:solidFill>
                  <a:srgbClr val="FF0000"/>
                </a:solidFill>
              </a:rPr>
              <a:t>Özel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İht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err="1" smtClean="0">
                <a:solidFill>
                  <a:srgbClr val="FF0000"/>
                </a:solidFill>
              </a:rPr>
              <a:t>yaç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Desteğ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6843" y="1787236"/>
            <a:ext cx="10089083" cy="4314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Engelli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sahibi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seçilmeleri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kendilerine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sağlanabilecektir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Detaylı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Mersin Üniversitesi Dış İlişkiler Koordinatörlüğü ve Ulusal Ajans web sayfaları ve iletişim numaralarından ayrıntılı bilgi alınabilir.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1905" y="439035"/>
            <a:ext cx="9049991" cy="150706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İÇERİSİNDE;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1906" y="2094807"/>
            <a:ext cx="10022581" cy="40932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Öğrencinin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Arrival certificate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belgesinin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onaylı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halini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göndermesi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durumunda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sayfasının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doldurulması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(During The Mobility)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onaylanması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Koordinatörü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imzası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ÖNEMLİDİR!!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2976" y="414095"/>
            <a:ext cx="8534400" cy="1165323"/>
          </a:xfrm>
        </p:spPr>
        <p:txBody>
          <a:bodyPr/>
          <a:lstStyle/>
          <a:p>
            <a:r>
              <a:rPr lang="tr-TR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Öğrenim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Hareketliliği-Dönüş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2976" y="1762297"/>
            <a:ext cx="9266122" cy="45587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DÖNDÜKTEN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After The Mobility,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pasaport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fotokopisi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belgelerinin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ME.Ü Dış İlişkiler Koordinatörlüğü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Ofisi’ne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Tanınma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denklik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işlemleri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belgelerinin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bölümlere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gönderilerek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tanınma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sağlanması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(Bölüm Koordinatörleri Aracılığı ile..) gerekmektedir.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720735"/>
            <a:ext cx="8867112" cy="456368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niversiteler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ülkelerarası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işbirliğini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ğrencilerin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eğitimcilerin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avrupa'da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karşılıklı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değişimini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sağlayan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Gerçekleştirilen Öğrenim ve Staj hareketliliğine yönelik 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tanınmasına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katkıda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bulunan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vrupa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birliği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asil ve aday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üye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statüsündeki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lerin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katılımıyla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 </a:t>
            </a:r>
            <a:r>
              <a:rPr lang="tr-TR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Parlementosu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destekli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programdır</a:t>
            </a: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034935"/>
          </a:xfrm>
        </p:spPr>
        <p:txBody>
          <a:bodyPr/>
          <a:lstStyle/>
          <a:p>
            <a:pPr marL="0" indent="0">
              <a:buNone/>
            </a:pPr>
            <a:r>
              <a:rPr lang="en-US" sz="36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Erasmus+ NEDİR?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8038" y="397470"/>
            <a:ext cx="8534400" cy="100738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Öğren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m </a:t>
            </a:r>
            <a:r>
              <a:rPr lang="en-US" b="1" dirty="0" err="1" smtClean="0">
                <a:solidFill>
                  <a:srgbClr val="FF0000"/>
                </a:solidFill>
              </a:rPr>
              <a:t>Hareketl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ğ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Dönüşte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Gerçek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tr-TR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be </a:t>
            </a:r>
            <a:r>
              <a:rPr lang="en-US" b="1" dirty="0" err="1">
                <a:solidFill>
                  <a:srgbClr val="FF0000"/>
                </a:solidFill>
              </a:rPr>
              <a:t>Hesaplama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8038" y="1604357"/>
            <a:ext cx="9124806" cy="4921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HİBE </a:t>
            </a:r>
            <a:r>
              <a:rPr lang="en-US" b="1" dirty="0" smtClean="0">
                <a:solidFill>
                  <a:srgbClr val="FF0000"/>
                </a:solidFill>
              </a:rPr>
              <a:t>KESİNTİSİ</a:t>
            </a:r>
            <a:r>
              <a:rPr lang="tr-TR" b="1" dirty="0" smtClean="0">
                <a:solidFill>
                  <a:srgbClr val="FF0000"/>
                </a:solidFill>
              </a:rPr>
              <a:t> AŞAĞIDA BELİRTİLEN DURUMLAR İÇİN GEÇERLİDİR;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Dönüş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etmeyen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iptal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hibelerinin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alınması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SÖZ KONUSUDUR!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50’nin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hibesinden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%100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başarısızlık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%50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kesinti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yapılır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larını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gidiş-dönüş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gerçekleştirmeyen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hibelerinden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atılımcı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doldurmayan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ilerin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lerinden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yine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%20 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oranında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kesinti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lır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413154"/>
              </p:ext>
            </p:extLst>
          </p:nvPr>
        </p:nvGraphicFramePr>
        <p:xfrm>
          <a:off x="966846" y="648507"/>
          <a:ext cx="9664700" cy="549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175">
                  <a:extLst>
                    <a:ext uri="{9D8B030D-6E8A-4147-A177-3AD203B41FA5}">
                      <a16:colId xmlns:a16="http://schemas.microsoft.com/office/drawing/2014/main" val="1751502625"/>
                    </a:ext>
                  </a:extLst>
                </a:gridCol>
                <a:gridCol w="3890615">
                  <a:extLst>
                    <a:ext uri="{9D8B030D-6E8A-4147-A177-3AD203B41FA5}">
                      <a16:colId xmlns:a16="http://schemas.microsoft.com/office/drawing/2014/main" val="3699357879"/>
                    </a:ext>
                  </a:extLst>
                </a:gridCol>
                <a:gridCol w="1712422">
                  <a:extLst>
                    <a:ext uri="{9D8B030D-6E8A-4147-A177-3AD203B41FA5}">
                      <a16:colId xmlns:a16="http://schemas.microsoft.com/office/drawing/2014/main" val="1276914026"/>
                    </a:ext>
                  </a:extLst>
                </a:gridCol>
                <a:gridCol w="1645488">
                  <a:extLst>
                    <a:ext uri="{9D8B030D-6E8A-4147-A177-3AD203B41FA5}">
                      <a16:colId xmlns:a16="http://schemas.microsoft.com/office/drawing/2014/main" val="2943376130"/>
                    </a:ext>
                  </a:extLst>
                </a:gridCol>
              </a:tblGrid>
              <a:tr h="1132987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Ülke Grupları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Hareketlilikte Misafir Olunan Ülkeler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Aylık Hibe (Öğrenim, </a:t>
                      </a:r>
                      <a:r>
                        <a:rPr lang="tr-TR" dirty="0" smtClean="0"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€</a:t>
                      </a:r>
                      <a:r>
                        <a:rPr lang="tr-TR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Aylık Hibe (Staj, </a:t>
                      </a:r>
                      <a:r>
                        <a:rPr lang="tr-TR" dirty="0" smtClean="0"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€</a:t>
                      </a:r>
                      <a:r>
                        <a:rPr lang="tr-TR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396146"/>
                  </a:ext>
                </a:extLst>
              </a:tr>
              <a:tr h="218080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C00000"/>
                          </a:solidFill>
                        </a:rPr>
                        <a:t>1. ve</a:t>
                      </a:r>
                      <a:r>
                        <a:rPr lang="tr-TR" b="1" baseline="0" dirty="0" smtClean="0">
                          <a:solidFill>
                            <a:srgbClr val="C00000"/>
                          </a:solidFill>
                        </a:rPr>
                        <a:t> 2. Grup Program Ülkeleri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Birleşik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Krallık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Danimarka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Finlandiya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İrlanda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İsveç</a:t>
                      </a:r>
                      <a:r>
                        <a:rPr lang="en-US" dirty="0" smtClean="0"/>
                        <a:t>,  </a:t>
                      </a:r>
                      <a:r>
                        <a:rPr lang="en-US" dirty="0" err="1" smtClean="0"/>
                        <a:t>İzlanda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Lihtenştayn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Lüksemburg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Norveç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Almanya</a:t>
                      </a:r>
                      <a:r>
                        <a:rPr lang="en-US" dirty="0" smtClean="0"/>
                        <a:t>,  </a:t>
                      </a:r>
                      <a:r>
                        <a:rPr lang="en-US" dirty="0" err="1" smtClean="0"/>
                        <a:t>Avusturya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Belçika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Fransa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Güney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Kıbrıs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Hollanda</a:t>
                      </a:r>
                      <a:r>
                        <a:rPr lang="en-US" dirty="0" smtClean="0"/>
                        <a:t>,  </a:t>
                      </a:r>
                      <a:r>
                        <a:rPr lang="en-US" dirty="0" err="1" smtClean="0"/>
                        <a:t>İspanya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İtalya</a:t>
                      </a:r>
                      <a:r>
                        <a:rPr lang="en-US" dirty="0" smtClean="0"/>
                        <a:t>, Malta, </a:t>
                      </a:r>
                      <a:r>
                        <a:rPr lang="en-US" dirty="0" err="1" smtClean="0"/>
                        <a:t>Portekiz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Yunanistan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500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600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200383"/>
                  </a:ext>
                </a:extLst>
              </a:tr>
              <a:tr h="218080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C00000"/>
                          </a:solidFill>
                        </a:rPr>
                        <a:t>3. Grup Program Ülkeleri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Bulgaristan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Çek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Cumhuriyeti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Estonya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Hırvatistan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Letonya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Litvanya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Macaristan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Makedonya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Polonya</a:t>
                      </a:r>
                      <a:r>
                        <a:rPr lang="en-US" dirty="0" smtClean="0"/>
                        <a:t>,  </a:t>
                      </a:r>
                      <a:r>
                        <a:rPr lang="en-US" dirty="0" err="1" smtClean="0"/>
                        <a:t>Romanya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Slovakya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Slovenya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Türkiye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300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400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0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2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2030" y="696731"/>
            <a:ext cx="8534400" cy="109882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STAJ HAREKETLİLİĞİ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5157" y="1895303"/>
            <a:ext cx="9440690" cy="45803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Türkiye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üksek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ğretim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urum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larında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kayıtlı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lerin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Avrupa Birliği Asil ve Aday Üye statüsündeki Ülkelerdeki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yapmasıdır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İşletme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kurumları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serbest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meslek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erbabı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türlü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kuruluşu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kuruluşun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sayılabilmesi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belirleyici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tüzel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kişiliği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bulunmasıdır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7462" y="428105"/>
            <a:ext cx="10363403" cy="5590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kapsamında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ödevleri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kullanılamaz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yapılacak ekonomik sektör, öğrencilerin mevcut mesleki eğitim programları ile ilgili bir sektör olmalıdır!.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 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her bir öğrenim kademesi için ayrı ayrı geçerli olmak üzere 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ile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ay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 bir 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süredir. 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10030893" cy="54573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içerisinde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sınıfta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sınıflarındaki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mezun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olduktan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sonraki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ay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içerisinde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gerçekleştirilebilir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Donduran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donduran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hareketlilikten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yararlanamaz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3658" y="685800"/>
            <a:ext cx="4364182" cy="5623560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9484" y="685800"/>
            <a:ext cx="4655127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63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4516" y="341313"/>
            <a:ext cx="5544589" cy="62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1021" y="685800"/>
            <a:ext cx="4729452" cy="5715000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9484" y="685800"/>
            <a:ext cx="50458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9357563" cy="559030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STAJ HAREKETLİLİĞİNE GİTMEDEN ÖNCE YAPILMASI GEREKENLER 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endParaRPr lang="tr-T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MEKTUBU VE STAJ ANLAŞMASI (LEARNING AGREEMENT FOR TRAINEESHIP)  BELGELERİNDEKİ İMZALAR TAM OLMALI VE ANLAŞMANIN BEFORE THE MOBILITY KISMI EKSİKSİZ  DOLDURULMALIDIR. TARİHLER GİDECEĞİNİZ TARİHLERLE BİREBİR AYNI OLMALI.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BİR AKADEMİK YIL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hibeden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yararlanma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süreniz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r-T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AYDIR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3470" y="530475"/>
            <a:ext cx="8534400" cy="125676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HİBESİ (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LAfT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DIŞINDA GEREKLİ BELGELER)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3470" y="1787236"/>
            <a:ext cx="8534400" cy="44590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Süreleri Gidilecek Ülke Vize Şartları ile Uyumlu Geçerli bir pasaport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Seyahat Sağlık Sigortası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 Sigortası (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 Sigortası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Önemli: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İçeriğinde </a:t>
            </a:r>
            <a:r>
              <a:rPr lang="tr-T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 ve Kaza ibareleri olmayan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poliçeler  kabul edilmeyecektir.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150" y="382385"/>
            <a:ext cx="10465724" cy="549280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247332">
              <a:spcBef>
                <a:spcPts val="64"/>
              </a:spcBef>
            </a:pPr>
            <a:r>
              <a:rPr sz="1100" u="sng" spc="-1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i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ERASMUS ÖĞRENİM HAREKETLİLİĞİ İÇİN</a:t>
            </a:r>
            <a:r>
              <a:rPr sz="1100" b="1" i="1" u="sng" spc="-6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i="1" u="sng" spc="3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5" marR="226010">
              <a:lnSpc>
                <a:spcPct val="340000"/>
              </a:lnSpc>
              <a:spcBef>
                <a:spcPts val="10"/>
              </a:spcBef>
            </a:pP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ONLİNE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BAŞVURU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FORMU+ GÜNCEL TRANSKRİPT İLE MEÜ DIŞ İLİŞKİLER KOORDİNATÖRLÜĞÜNE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BAŞVURU 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BAŞVURULARIN (LİSANS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2,20-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LİSANSÜSTÜ 2,50) YABANCI DİL SINAVINA</a:t>
            </a:r>
            <a:r>
              <a:rPr sz="1100" b="1" spc="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KATILMASI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8"/>
              </a:spcBef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5" marR="3258">
              <a:lnSpc>
                <a:spcPct val="110000"/>
              </a:lnSpc>
            </a:pP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YABANCI DİL SINAVINDAN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GEÇER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PUAN ALAN ÖĞRENCİLER İÇİN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KONTENJANI DAHİLİNDE ASİL VE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YEDEK 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ÖĞRENCİ LİSTESİ</a:t>
            </a:r>
            <a:r>
              <a:rPr sz="1100" b="1" spc="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YAPILMASI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"/>
              </a:spcBef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5">
              <a:spcBef>
                <a:spcPts val="3"/>
              </a:spcBef>
            </a:pP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ASİL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ÖĞRENCİLER İÇİN KURUMLARA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ADAYLIK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İŞLEMLERİNİN</a:t>
            </a:r>
            <a:r>
              <a:rPr sz="1100" b="1" spc="-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YAPILMASI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"/>
              </a:spcBef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5" marR="276506">
              <a:lnSpc>
                <a:spcPct val="109100"/>
              </a:lnSpc>
            </a:pP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ADAYLIĞI KABUL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EDİLEN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ÖĞRENCİLERİN KARŞI KURUMA BAŞVURU İŞLEMLERİ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BAŞVURU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FORMLARININ  DOLDURULMASI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 SEÇİMİ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</a:t>
            </a:r>
            <a:r>
              <a:rPr sz="11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AKTS)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"/>
              </a:spcBef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5"/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KABUL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MEKTUPLARININ </a:t>
            </a:r>
            <a:r>
              <a:rPr sz="1100" b="1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ONAYLI ÖĞRENİM ANLAŞMALARININ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GELMESİ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5" marR="959831">
              <a:lnSpc>
                <a:spcPct val="340900"/>
              </a:lnSpc>
              <a:spcBef>
                <a:spcPts val="3"/>
              </a:spcBef>
            </a:pP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ONAYLI ÖĞRENİM ANLAŞMASI GELEN ÖĞRENCİ İÇİN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KURUL KARARI ALINMASI  VİZE İŞLEMLERİNİN TAMAMLANMASI,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DIŞ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İLİŞKİLER OFİSİNDEN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HİBE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YAZISI ALINMASI  VİZE ALAN ÖĞRENCİLERE OLS SINAVININ</a:t>
            </a:r>
            <a:r>
              <a:rPr sz="11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TANIMLANMASI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776" marR="691876" indent="-577038">
              <a:lnSpc>
                <a:spcPct val="340200"/>
              </a:lnSpc>
              <a:spcBef>
                <a:spcPts val="6"/>
              </a:spcBef>
            </a:pP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EVRAKLARINI VE OLS SINAVINI TAMAMLAMIŞ ÖĞRENCİLERE HİBE SÖZLEŞMESİ İMZALANMASI  YURTDIŞINDAKİ 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KURUMA </a:t>
            </a:r>
            <a:r>
              <a:rPr sz="1100" b="1" spc="-3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GİDİŞ</a:t>
            </a:r>
            <a:r>
              <a:rPr sz="11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8384" y="3106136"/>
            <a:ext cx="140907" cy="189776"/>
          </a:xfrm>
          <a:custGeom>
            <a:avLst/>
            <a:gdLst/>
            <a:ahLst/>
            <a:cxnLst/>
            <a:rect l="l" t="t" r="r" b="b"/>
            <a:pathLst>
              <a:path w="219710" h="295910">
                <a:moveTo>
                  <a:pt x="219456" y="185927"/>
                </a:moveTo>
                <a:lnTo>
                  <a:pt x="0" y="185927"/>
                </a:lnTo>
                <a:lnTo>
                  <a:pt x="109728" y="295656"/>
                </a:lnTo>
                <a:lnTo>
                  <a:pt x="219456" y="185927"/>
                </a:lnTo>
                <a:close/>
              </a:path>
              <a:path w="219710" h="295910">
                <a:moveTo>
                  <a:pt x="164592" y="0"/>
                </a:moveTo>
                <a:lnTo>
                  <a:pt x="54863" y="0"/>
                </a:lnTo>
                <a:lnTo>
                  <a:pt x="54863" y="185927"/>
                </a:lnTo>
                <a:lnTo>
                  <a:pt x="164592" y="185927"/>
                </a:lnTo>
                <a:lnTo>
                  <a:pt x="16459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3334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4786" y="573578"/>
            <a:ext cx="9182995" cy="59469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VİZE ALINDIKTAN SONRA: HİBE SÖZLEŞMESİ  İMZALANACAK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HİBE SÖZLEŞMESİNDE GEREKLİ BİLGİLER: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SİGORTA POLİÇE NO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ZİRAAT BANKASI EURO HESAP NO(IBAN NO)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9324312" cy="5631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(Online Language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sınavları Staj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hereketliliğinden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yararlanacak öğrenciler içinde geçerlidir!.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tanımlaması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gidiş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evraklarını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Erasmus+ Program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Birimine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ettikten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yapılır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Tanımlama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işleminden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otomatik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sistemindeki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adreslerine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postadaki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adımları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profillerini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gitmeden önce ve döndükten sonra bu sınavları </a:t>
            </a:r>
            <a:r>
              <a:rPr lang="tr-T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almalıdırlar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9150" y="569422"/>
            <a:ext cx="10404965" cy="58064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Dönüşte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ME.Ü Dış İlişkiler Koordinatörlüğü ERASMUS + Ofisine aşağıda belirtilen belgeler </a:t>
            </a:r>
            <a:r>
              <a:rPr lang="tr-T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vakit geçirilmeden ulaştırılmalıdır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Attendance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(Staj yapılan Kurum veya İşletmeden alınan staj başlangıç ve bitiş tarihlerini gösteren belge)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Pasaportun Giriş-Çıkış tarihlerini gösteren damgalara sahip sayfalarının fotokopileri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faaliyetindeki başarı değerlendirmesini gösteren Staj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Anlaşmasının (TAFT)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-“Evaluation of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trainee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yapılan kurum tarafından imzalanmış bölümü</a:t>
            </a:r>
          </a:p>
          <a:p>
            <a:pPr marL="0" indent="0">
              <a:buNone/>
            </a:pP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yaptığınız kurum üniversite ise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web sitesi adresi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vb.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bilgileri, işletme ise  PIC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numaraları (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mevcutsa), web sitesi adresi, net şekilde kurum adresleri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vb.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bilgileri eksiksiz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 bildirilmelidir!.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84211" y="685800"/>
            <a:ext cx="9457315" cy="5174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tx1"/>
                </a:solidFill>
              </a:rPr>
              <a:t>DAHA DETAYLI BİLGİ;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tr-TR" dirty="0" smtClean="0">
                <a:solidFill>
                  <a:schemeClr val="tx1"/>
                </a:solidFill>
                <a:hlinkClick r:id="rId2"/>
              </a:rPr>
              <a:t>www.mersin.edu.tr/idari/mersin-universitesi-dis-iliskiler-ve-projeler-koordinatorlugu</a:t>
            </a:r>
            <a:r>
              <a:rPr lang="tr-TR" dirty="0" smtClean="0">
                <a:solidFill>
                  <a:schemeClr val="tx1"/>
                </a:solidFill>
              </a:rPr>
              <a:t>   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  <a:hlinkClick r:id="rId3"/>
              </a:rPr>
              <a:t>https://www.ua.gov.tr</a:t>
            </a:r>
            <a:r>
              <a:rPr lang="tr-TR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tr-TR" dirty="0" smtClean="0">
                <a:solidFill>
                  <a:schemeClr val="tx1"/>
                </a:solidFill>
              </a:rPr>
              <a:t> (Ulusal Ajans) tan sağlanabilir!. </a:t>
            </a: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9806451" cy="5548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b="1" dirty="0" smtClean="0">
                <a:solidFill>
                  <a:srgbClr val="FFFF00"/>
                </a:solidFill>
                <a:latin typeface="Chiller" panose="04020404031007020602" pitchFamily="82" charset="0"/>
              </a:rPr>
              <a:t>TEŞEKKÜRLER</a:t>
            </a:r>
            <a:endParaRPr lang="en-US" sz="9600" b="1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6721" y="472285"/>
            <a:ext cx="8534400" cy="1507067"/>
          </a:xfrm>
        </p:spPr>
        <p:txBody>
          <a:bodyPr/>
          <a:lstStyle/>
          <a:p>
            <a:r>
              <a:rPr lang="tr-TR" b="1" spc="-5" dirty="0">
                <a:solidFill>
                  <a:srgbClr val="FF0000"/>
                </a:solidFill>
              </a:rPr>
              <a:t>Öğrenim</a:t>
            </a:r>
            <a:r>
              <a:rPr lang="tr-TR" b="1" spc="-20" dirty="0">
                <a:solidFill>
                  <a:srgbClr val="FF0000"/>
                </a:solidFill>
              </a:rPr>
              <a:t> </a:t>
            </a:r>
            <a:r>
              <a:rPr lang="tr-TR" b="1" spc="-5" dirty="0">
                <a:solidFill>
                  <a:srgbClr val="FF0000"/>
                </a:solidFill>
              </a:rPr>
              <a:t>Hareketliliği</a:t>
            </a:r>
            <a:r>
              <a:rPr lang="tr-TR" sz="2800" b="1" spc="-5" dirty="0">
                <a:solidFill>
                  <a:srgbClr val="FF0000"/>
                </a:solidFill>
              </a:rPr>
              <a:t>-SÜRELER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6721" y="1812175"/>
            <a:ext cx="9997643" cy="4409133"/>
          </a:xfrm>
        </p:spPr>
        <p:txBody>
          <a:bodyPr>
            <a:noAutofit/>
          </a:bodyPr>
          <a:lstStyle/>
          <a:p>
            <a:pPr marL="355600" marR="231140" indent="-343535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Öğrenciler; öğrenim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staj süreleri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toplamı hibeli ya da </a:t>
            </a:r>
            <a:r>
              <a:rPr lang="tr-TR" sz="2800" spc="-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hibesiz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u="heavy" spc="-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tr-TR" sz="2800" b="1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koşuluyla; Lisans, Yüksek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lisans,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Doktora  düzeylerinde (her birinde 12 ay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üzere)</a:t>
            </a:r>
            <a:r>
              <a:rPr lang="tr-TR" sz="28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faydalanabilirler.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lang="tr-TR" sz="2800" spc="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28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Öğrenim Hareketliliği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 </a:t>
            </a:r>
            <a:r>
              <a:rPr lang="tr-TR" sz="2800" b="1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en az 3 ay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 </a:t>
            </a:r>
            <a:r>
              <a:rPr lang="tr-TR" sz="28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Gün)</a:t>
            </a:r>
            <a:r>
              <a:rPr lang="tr-TR" sz="2800" b="1" u="heavy" spc="12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90170" indent="-343535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lang="tr-TR" sz="2800" spc="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Öğrenim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misafir olunacak Yükseköğretim </a:t>
            </a:r>
            <a:r>
              <a:rPr lang="tr-TR" sz="28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Kurumunun 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 takviminde belirtilen dönem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tr-TR" sz="28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gerçekleşmektedir</a:t>
            </a:r>
            <a:r>
              <a:rPr lang="tr-TR" sz="2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4910" y="297718"/>
            <a:ext cx="8534400" cy="1507067"/>
          </a:xfrm>
        </p:spPr>
        <p:txBody>
          <a:bodyPr/>
          <a:lstStyle/>
          <a:p>
            <a:r>
              <a:rPr lang="tr-TR" b="1" spc="-5" dirty="0">
                <a:solidFill>
                  <a:srgbClr val="FF0000"/>
                </a:solidFill>
              </a:rPr>
              <a:t>Öğrenim Hareketliliği-Başvuru/</a:t>
            </a:r>
            <a:r>
              <a:rPr lang="tr-TR" b="1" spc="10" dirty="0">
                <a:solidFill>
                  <a:srgbClr val="FF0000"/>
                </a:solidFill>
              </a:rPr>
              <a:t> </a:t>
            </a:r>
            <a:r>
              <a:rPr lang="tr-TR" b="1" spc="-10" dirty="0">
                <a:solidFill>
                  <a:srgbClr val="FF0000"/>
                </a:solidFill>
              </a:rPr>
              <a:t>Kabul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4910" y="1970117"/>
            <a:ext cx="9748261" cy="4633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</a:pPr>
            <a:r>
              <a:rPr lang="tr-TR" sz="2800" b="1" u="heavy" spc="-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KURUMLARA BAŞVURU </a:t>
            </a:r>
            <a:r>
              <a:rPr lang="tr-TR" sz="28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b="1" u="heavy" spc="-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tr-TR" sz="2800" b="1" u="heavy" spc="-229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u="heavy" spc="-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SÜRECİ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1144905" indent="-457200">
              <a:lnSpc>
                <a:spcPct val="100000"/>
              </a:lnSpc>
              <a:spcBef>
                <a:spcPts val="994"/>
              </a:spcBef>
              <a:buClr>
                <a:srgbClr val="5FCAEE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Gitmeye hak kazanan öğrencilerin </a:t>
            </a:r>
            <a:r>
              <a:rPr lang="tr-TR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kontenjan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sayılarına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 kurumların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belirlenmesi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609600" indent="-457200">
              <a:lnSpc>
                <a:spcPct val="100000"/>
              </a:lnSpc>
              <a:spcBef>
                <a:spcPts val="1010"/>
              </a:spcBef>
              <a:buClr>
                <a:srgbClr val="5FCAEE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Ofisi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kurumlara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sizin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bilgilerinizi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gideceğiniz </a:t>
            </a:r>
            <a:r>
              <a:rPr lang="tr-TR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 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bildirir</a:t>
            </a:r>
            <a:r>
              <a:rPr lang="tr-TR" sz="2800" spc="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800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Nomination</a:t>
            </a:r>
            <a:r>
              <a:rPr lang="tr-TR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/Adaylık)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994"/>
              </a:spcBef>
              <a:buClr>
                <a:srgbClr val="5FCAEE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Gidilecek kuruma başvuru için gerekli belgelerin</a:t>
            </a:r>
            <a:r>
              <a:rPr lang="tr-TR" sz="2800" spc="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doldurulması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Clr>
                <a:srgbClr val="5FCAEE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DEADLINE-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BAŞVURU </a:t>
            </a:r>
            <a:r>
              <a:rPr lang="tr-TR" sz="2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TARİHİ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tr-TR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ÖNEMLİ!!!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ct val="100000"/>
              </a:lnSpc>
              <a:spcBef>
                <a:spcPts val="1010"/>
              </a:spcBef>
              <a:buClr>
                <a:srgbClr val="5FCAEE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tr-T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(Öğrenim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Anlaşması) </a:t>
            </a:r>
            <a:r>
              <a:rPr lang="tr-TR" sz="2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belgesinin doldurulması</a:t>
            </a:r>
            <a:r>
              <a:rPr lang="tr-TR" sz="2800" spc="-1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 onaylanması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9848" y="482138"/>
            <a:ext cx="8534400" cy="150460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ME.Ü SU ÜRÜNLERİ FAKÜLTESİ İKİLİ ANLAŞMALARI (Lisans, Yüksek Lisans ve Doktora Seviyelerinde)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2589" y="2809702"/>
            <a:ext cx="9775767" cy="404829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Finland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(UEF,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Kuopio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Joensu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Kampüsleri,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Forestry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endParaRPr lang="tr-TR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Pomeranian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Szczecin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Poland (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Fisheries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Life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Agrobiology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Natural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Estonian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Maritime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Academy of Tallinn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tr-TR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(Denizcilik ve Balıkçılık Gemileri ve Ekipmanları Ağırlıklı bir Eğitim)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389157"/>
            <a:ext cx="8534400" cy="1507067"/>
          </a:xfrm>
        </p:spPr>
        <p:txBody>
          <a:bodyPr/>
          <a:lstStyle/>
          <a:p>
            <a:pPr marL="12700" lvl="0" defTabSz="914400">
              <a:spcBef>
                <a:spcPts val="105"/>
              </a:spcBef>
            </a:pPr>
            <a:r>
              <a:rPr lang="tr-TR" sz="3200" kern="0" cap="none" dirty="0">
                <a:ln>
                  <a:noFill/>
                </a:ln>
                <a:solidFill>
                  <a:srgbClr val="FF0000"/>
                </a:solidFill>
                <a:latin typeface="Trebuchet MS"/>
                <a:cs typeface="Trebuchet MS"/>
              </a:rPr>
              <a:t>SEÇİLDİKTEN </a:t>
            </a:r>
            <a:r>
              <a:rPr lang="tr-TR" sz="3200" kern="0" cap="none" spc="-5" dirty="0">
                <a:ln>
                  <a:noFill/>
                </a:ln>
                <a:solidFill>
                  <a:srgbClr val="FF0000"/>
                </a:solidFill>
                <a:latin typeface="Trebuchet MS"/>
                <a:cs typeface="Trebuchet MS"/>
              </a:rPr>
              <a:t>SONRA </a:t>
            </a:r>
            <a:r>
              <a:rPr lang="tr-TR" sz="3200" kern="0" cap="none" spc="-40" dirty="0">
                <a:ln>
                  <a:noFill/>
                </a:ln>
                <a:solidFill>
                  <a:srgbClr val="FF0000"/>
                </a:solidFill>
                <a:latin typeface="Trebuchet MS"/>
                <a:cs typeface="Trebuchet MS"/>
              </a:rPr>
              <a:t>YAPILMASI</a:t>
            </a:r>
            <a:r>
              <a:rPr lang="tr-TR" sz="3200" kern="0" cap="none" spc="-295" dirty="0">
                <a:ln>
                  <a:noFill/>
                </a:ln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3200" kern="0" cap="none" spc="-5" dirty="0">
                <a:ln>
                  <a:noFill/>
                </a:ln>
                <a:solidFill>
                  <a:srgbClr val="FF0000"/>
                </a:solidFill>
                <a:latin typeface="Trebuchet MS"/>
                <a:cs typeface="Trebuchet MS"/>
              </a:rPr>
              <a:t>GEREKENLER</a:t>
            </a:r>
            <a:r>
              <a:rPr lang="tr-TR" sz="3200" b="1" kern="0" cap="none" dirty="0">
                <a:ln>
                  <a:noFill/>
                </a:ln>
                <a:solidFill>
                  <a:srgbClr val="FF0000"/>
                </a:solidFill>
                <a:latin typeface="Trebuchet MS"/>
                <a:cs typeface="Trebuchet MS"/>
              </a:rPr>
              <a:t/>
            </a:r>
            <a:br>
              <a:rPr lang="tr-TR" sz="3200" b="1" kern="0" cap="none" dirty="0">
                <a:ln>
                  <a:noFill/>
                </a:ln>
                <a:solidFill>
                  <a:srgbClr val="FF0000"/>
                </a:solidFill>
                <a:latin typeface="Trebuchet MS"/>
                <a:cs typeface="Trebuchet MS"/>
              </a:rPr>
            </a:br>
            <a:r>
              <a:rPr lang="tr-TR" sz="3200" b="1" kern="0" cap="none" spc="-5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BAŞVURU </a:t>
            </a:r>
            <a:r>
              <a:rPr lang="tr-TR" sz="3200" b="1" kern="0" cap="none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FORMLARININ</a:t>
            </a:r>
            <a:r>
              <a:rPr lang="tr-TR" sz="3200" b="1" kern="0" cap="none" spc="-55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 </a:t>
            </a:r>
            <a:r>
              <a:rPr lang="tr-TR" sz="3200" b="1" kern="0" cap="none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>DOLDURULMASI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2028306"/>
            <a:ext cx="9066617" cy="43592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Gitmek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istediğiniz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sayfasından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Erasmus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dikkatlice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Erasmus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başvurusu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yapılıyor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isteniyor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melisiniz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Gideceğiniz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Kılavuzunu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InfoPackage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dikkatlice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okuyunuz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Gideceğiniz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şehir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(Hayat standartları ve özellikle barınma seçenekleri ve ücretleri gibi…)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hatırlatmalar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sayfalarda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almaktadır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0219" y="390699"/>
            <a:ext cx="9731636" cy="1629294"/>
          </a:xfrm>
        </p:spPr>
        <p:txBody>
          <a:bodyPr>
            <a:noAutofit/>
          </a:bodyPr>
          <a:lstStyle/>
          <a:p>
            <a:pPr marL="12700" lvl="0" defTabSz="914400">
              <a:spcBef>
                <a:spcPts val="105"/>
              </a:spcBef>
            </a:pPr>
            <a:r>
              <a:rPr lang="tr-TR" kern="0" cap="none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SEÇİLDİKTEN </a:t>
            </a:r>
            <a:r>
              <a:rPr lang="tr-TR" kern="0" cap="none" spc="-5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 </a:t>
            </a:r>
            <a:r>
              <a:rPr lang="tr-TR" kern="0" cap="none" spc="-40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YAPILMASI </a:t>
            </a:r>
            <a:r>
              <a:rPr lang="tr-TR" kern="0" cap="none" spc="-5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GEREKENLER</a:t>
            </a:r>
            <a:r>
              <a:rPr lang="tr-TR" kern="0" cap="none" spc="-295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kern="0" cap="none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tr-TR" b="1" kern="0" cap="none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kern="0" cap="none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kern="0" cap="none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tr-TR" b="1" kern="0" cap="none" spc="-204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kern="0" cap="none" spc="-5" dirty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0219" y="2152996"/>
            <a:ext cx="9282748" cy="47050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Ürünleri Fakültesine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güncel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programını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inceleyerek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koordinatörünüz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dönemdeki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dersleri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seçtiğinize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olunuz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belgesinin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doldurulması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onaylanması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Koordinatörü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(her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ECTS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B’deki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ECTS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sayıları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Belirlediğiniz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derslerin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kredisinin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ECTS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olduğundan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olunuz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3223" y="490451"/>
            <a:ext cx="8534400" cy="1016616"/>
          </a:xfrm>
        </p:spPr>
        <p:txBody>
          <a:bodyPr/>
          <a:lstStyle/>
          <a:p>
            <a:r>
              <a:rPr lang="tr-TR" b="1" spc="-5" dirty="0">
                <a:solidFill>
                  <a:srgbClr val="FF0000"/>
                </a:solidFill>
              </a:rPr>
              <a:t>Öğrenim</a:t>
            </a:r>
            <a:r>
              <a:rPr lang="tr-TR" b="1" spc="-55" dirty="0">
                <a:solidFill>
                  <a:srgbClr val="FF0000"/>
                </a:solidFill>
              </a:rPr>
              <a:t> </a:t>
            </a:r>
            <a:r>
              <a:rPr lang="tr-TR" b="1" spc="-20" dirty="0">
                <a:solidFill>
                  <a:srgbClr val="FF0000"/>
                </a:solidFill>
              </a:rPr>
              <a:t>Hareketliliği-Tanınma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3223" y="1978429"/>
            <a:ext cx="9083242" cy="44389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Faaliyetin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Tanınması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Öğrenim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başlamadan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taraflarca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(Learning Agreement for Studies)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imzalanması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suretiyle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yazılı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teyit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Yararlanıcı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belirtilen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programında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öğrencinin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başarılı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durumunda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tanınmanın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sağlanacağını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1587</TotalTime>
  <Words>1457</Words>
  <Application>Microsoft Office PowerPoint</Application>
  <PresentationFormat>Geniş ekran</PresentationFormat>
  <Paragraphs>162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2" baseType="lpstr">
      <vt:lpstr>Yu Gothic UI Semilight</vt:lpstr>
      <vt:lpstr>Century Gothic</vt:lpstr>
      <vt:lpstr>Chiller</vt:lpstr>
      <vt:lpstr>Times New Roman</vt:lpstr>
      <vt:lpstr>Trebuchet MS</vt:lpstr>
      <vt:lpstr>Wingdings</vt:lpstr>
      <vt:lpstr>Wingdings 3</vt:lpstr>
      <vt:lpstr>Dilim</vt:lpstr>
      <vt:lpstr>  ERASMUS +  Avrupa Birlİğİ Eğİtİm, Öğretİm, Gençlİk ve Spor Programı SU ÜRÜNLERİ FAKÜLTESİ Bİlgİlendİrme SUNUMU</vt:lpstr>
      <vt:lpstr>Üniversiteler arasında ülkelerarası işbirliğini teşvik eden;  Öğrencilerin ve eğitimcilerin avrupa'da karşılıklı değişimini sağlayan;  Gerçekleştirilen Öğrenim ve Staj hareketliliğine yönelik  çalışmaların akademik olarak tanınmasına katkıda bulunan;  Avrupa birliği asil ve aday üye statüsündeki ülkelerin katılımıyla gerçekleşen Avrupa Parlementosu destekli bir programdır. </vt:lpstr>
      <vt:lpstr>PowerPoint Sunusu</vt:lpstr>
      <vt:lpstr>Öğrenim Hareketliliği-SÜRELER</vt:lpstr>
      <vt:lpstr>Öğrenim Hareketliliği-Başvuru/ Kabul</vt:lpstr>
      <vt:lpstr>ME.Ü SU ÜRÜNLERİ FAKÜLTESİ İKİLİ ANLAŞMALARI (Lisans, Yüksek Lisans ve Doktora Seviyelerinde) </vt:lpstr>
      <vt:lpstr>SEÇİLDİKTEN SONRA YAPILMASI GEREKENLER BAŞVURU FORMLARININ DOLDURULMASI</vt:lpstr>
      <vt:lpstr>SEÇİLDİKTEN SONRA YAPILMASI GEREKENLER ! LEARNING AGREEMENT</vt:lpstr>
      <vt:lpstr>Öğrenim Hareketliliği-Tanınma</vt:lpstr>
      <vt:lpstr>PowerPoint Sunusu</vt:lpstr>
      <vt:lpstr>PowerPoint Sunusu</vt:lpstr>
      <vt:lpstr>PowerPoint Sunusu</vt:lpstr>
      <vt:lpstr>PowerPoint Sunusu</vt:lpstr>
      <vt:lpstr>Öğrenim Hareketliliği-VİZE</vt:lpstr>
      <vt:lpstr>Öğrenim Hareketliliği-Hibelendirme</vt:lpstr>
      <vt:lpstr>Öğrenim Hareketliliği- ASİL ÖĞRENCİ- ADAY ÖĞRENCİ</vt:lpstr>
      <vt:lpstr>Öğrenci Hareketliliği- Engelli/ Özel İhtiyaç  Desteği</vt:lpstr>
      <vt:lpstr>Öğrenim Hareketliliği-Öğrenim Dönemi İÇERİSİNDE;</vt:lpstr>
      <vt:lpstr>Öğrenim Hareketliliği-Dönüş</vt:lpstr>
      <vt:lpstr>Öğrenim Hareketliliği- Dönüşte Gerçek Hibe Hesaplama</vt:lpstr>
      <vt:lpstr>PowerPoint Sunusu</vt:lpstr>
      <vt:lpstr>STAJ HAREKETLİLİĞİ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STAJ HİBESİ (LAfT DIŞINDA GEREKLİ BELGELER)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 Avrupa Birlİğİ Eğİtİm, Öğretİm, Gençlİk ve Spor Programı SU ÜRÜNLERİ FAKÜLTESİ Bİlgİlendİrme SUNUMU</dc:title>
  <dc:creator>Kenan Engin</dc:creator>
  <cp:lastModifiedBy>ACER</cp:lastModifiedBy>
  <cp:revision>67</cp:revision>
  <dcterms:created xsi:type="dcterms:W3CDTF">2021-12-13T08:18:49Z</dcterms:created>
  <dcterms:modified xsi:type="dcterms:W3CDTF">2021-12-21T10:31:21Z</dcterms:modified>
</cp:coreProperties>
</file>